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1"/>
  </p:notesMasterIdLst>
  <p:sldIdLst>
    <p:sldId id="257" r:id="rId3"/>
    <p:sldId id="258" r:id="rId4"/>
    <p:sldId id="262" r:id="rId5"/>
    <p:sldId id="266" r:id="rId6"/>
    <p:sldId id="267" r:id="rId7"/>
    <p:sldId id="268" r:id="rId8"/>
    <p:sldId id="3034" r:id="rId9"/>
    <p:sldId id="3035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16-48D4-8ADF-8527646BA4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16-48D4-8ADF-8527646BA4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16-48D4-8ADF-8527646BA4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16-48D4-8ADF-8527646BA4E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25.0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16-48D4-8ADF-8527646BA4E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53.5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16-48D4-8ADF-8527646BA4E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B16-48D4-8ADF-8527646BA4E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3.4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B16-48D4-8ADF-8527646BA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 Science</c:v>
                </c:pt>
                <c:pt idx="1">
                  <c:v>Global challenges and European ind. comp.</c:v>
                </c:pt>
                <c:pt idx="2">
                  <c:v>Innovative Europe</c:v>
                </c:pt>
                <c:pt idx="3">
                  <c:v>Widening Part and ERA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">
                  <c:v>25</c:v>
                </c:pt>
                <c:pt idx="1">
                  <c:v>53.5</c:v>
                </c:pt>
                <c:pt idx="2">
                  <c:v>13.6</c:v>
                </c:pt>
                <c:pt idx="3">
                  <c:v>3.4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AB16-48D4-8ADF-8527646BA4E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698324514991179"/>
          <c:y val="0.24148416825944127"/>
          <c:w val="0.42488830568859082"/>
          <c:h val="0.5170314075794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6F51-7B13-47B0-B959-3B00DE7EE5AB}" type="datetimeFigureOut">
              <a:rPr lang="el-GR" smtClean="0"/>
              <a:t>18/5/2025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D6B9-57CA-4104-8173-F2854E3095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37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A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036"/>
            <a:ext cx="12206290" cy="686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893" y="-101625"/>
            <a:ext cx="1763200" cy="176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5"/>
          <p:cNvGrpSpPr/>
          <p:nvPr/>
        </p:nvGrpSpPr>
        <p:grpSpPr>
          <a:xfrm>
            <a:off x="5624333" y="6361871"/>
            <a:ext cx="1075570" cy="521681"/>
            <a:chOff x="6512049" y="4897884"/>
            <a:chExt cx="887562" cy="521681"/>
          </a:xfrm>
        </p:grpSpPr>
        <p:sp>
          <p:nvSpPr>
            <p:cNvPr id="17" name="Google Shape;17;p25"/>
            <p:cNvSpPr/>
            <p:nvPr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5"/>
            <p:cNvSpPr txBox="1"/>
            <p:nvPr/>
          </p:nvSpPr>
          <p:spPr>
            <a:xfrm>
              <a:off x="6512049" y="4897884"/>
              <a:ext cx="887562" cy="521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93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AND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930" b="1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</a:t>
              </a:r>
              <a:endParaRPr sz="93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5"/>
          <p:cNvSpPr txBox="1"/>
          <p:nvPr/>
        </p:nvSpPr>
        <p:spPr>
          <a:xfrm>
            <a:off x="8201800" y="3023302"/>
            <a:ext cx="3255743" cy="22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</a:pPr>
            <a:r>
              <a:rPr lang="de-AT"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EU</a:t>
            </a:r>
            <a:endParaRPr sz="1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25"/>
          <p:cNvCxnSpPr/>
          <p:nvPr/>
        </p:nvCxnSpPr>
        <p:spPr>
          <a:xfrm>
            <a:off x="8394789" y="4632207"/>
            <a:ext cx="2880000" cy="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25"/>
          <p:cNvCxnSpPr/>
          <p:nvPr/>
        </p:nvCxnSpPr>
        <p:spPr>
          <a:xfrm>
            <a:off x="8394789" y="2886814"/>
            <a:ext cx="2880000" cy="0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6894" y="4255220"/>
            <a:ext cx="1001297" cy="13288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5"/>
          <p:cNvSpPr txBox="1"/>
          <p:nvPr/>
        </p:nvSpPr>
        <p:spPr>
          <a:xfrm>
            <a:off x="8161374" y="3060726"/>
            <a:ext cx="3255743" cy="7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</a:pPr>
            <a:br>
              <a:rPr lang="de-AT"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AT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&amp; </a:t>
            </a:r>
            <a:endParaRPr/>
          </a:p>
        </p:txBody>
      </p:sp>
      <p:sp>
        <p:nvSpPr>
          <p:cNvPr id="24" name="Google Shape;24;p25"/>
          <p:cNvSpPr txBox="1"/>
          <p:nvPr/>
        </p:nvSpPr>
        <p:spPr>
          <a:xfrm>
            <a:off x="8201800" y="3778638"/>
            <a:ext cx="3255743" cy="7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de-AT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</a:pPr>
            <a:r>
              <a:rPr lang="de-AT"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PROGRAMME 2021 – 27</a:t>
            </a:r>
            <a:endParaRPr sz="19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19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hapter Slide (2)">
  <p:cSld name="6_Chapter Slide (2)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0"/>
            <a:ext cx="121896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5"/>
          <p:cNvSpPr txBox="1">
            <a:spLocks noGrp="1"/>
          </p:cNvSpPr>
          <p:nvPr>
            <p:ph type="ctrTitle"/>
          </p:nvPr>
        </p:nvSpPr>
        <p:spPr>
          <a:xfrm>
            <a:off x="1077013" y="1852061"/>
            <a:ext cx="10156297" cy="17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82" name="Google Shape;82;p35"/>
          <p:cNvCxnSpPr/>
          <p:nvPr/>
        </p:nvCxnSpPr>
        <p:spPr>
          <a:xfrm>
            <a:off x="1077013" y="1122363"/>
            <a:ext cx="6997604" cy="2374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3344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6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36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36"/>
          <p:cNvSpPr txBox="1">
            <a:spLocks noGrp="1"/>
          </p:cNvSpPr>
          <p:nvPr>
            <p:ph type="ctrTitle"/>
          </p:nvPr>
        </p:nvSpPr>
        <p:spPr>
          <a:xfrm>
            <a:off x="1071350" y="1499645"/>
            <a:ext cx="10065224" cy="286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ubTitle" idx="1"/>
          </p:nvPr>
        </p:nvSpPr>
        <p:spPr>
          <a:xfrm>
            <a:off x="1071349" y="4645214"/>
            <a:ext cx="10098358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9" name="Google Shape;8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6"/>
          <p:cNvSpPr txBox="1">
            <a:spLocks noGrp="1"/>
          </p:cNvSpPr>
          <p:nvPr>
            <p:ph type="body" idx="2"/>
          </p:nvPr>
        </p:nvSpPr>
        <p:spPr>
          <a:xfrm>
            <a:off x="1071351" y="4945651"/>
            <a:ext cx="10098096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1" name="Google Shape;91;p36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92" name="Google Shape;92;p36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36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95" name="Google Shape;95;p36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36"/>
          <p:cNvPicPr preferRelativeResize="0"/>
          <p:nvPr/>
        </p:nvPicPr>
        <p:blipFill rotWithShape="1">
          <a:blip r:embed="rId4">
            <a:alphaModFix/>
          </a:blip>
          <a:srcRect l="29644" t="6053" r="30725" b="6243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46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7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37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7"/>
          <p:cNvSpPr txBox="1">
            <a:spLocks noGrp="1"/>
          </p:cNvSpPr>
          <p:nvPr>
            <p:ph type="ctrTitle"/>
          </p:nvPr>
        </p:nvSpPr>
        <p:spPr>
          <a:xfrm>
            <a:off x="1071350" y="1499645"/>
            <a:ext cx="10065224" cy="286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subTitle" idx="1"/>
          </p:nvPr>
        </p:nvSpPr>
        <p:spPr>
          <a:xfrm>
            <a:off x="1071349" y="4645214"/>
            <a:ext cx="10098358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4" name="Google Shape;10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7"/>
          <p:cNvSpPr txBox="1">
            <a:spLocks noGrp="1"/>
          </p:cNvSpPr>
          <p:nvPr>
            <p:ph type="body" idx="2"/>
          </p:nvPr>
        </p:nvSpPr>
        <p:spPr>
          <a:xfrm>
            <a:off x="1071351" y="4945651"/>
            <a:ext cx="10098096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6" name="Google Shape;106;p37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07" name="Google Shape;107;p37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37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110" name="Google Shape;110;p37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916" y="4542732"/>
            <a:ext cx="972867" cy="2167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8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8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38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38"/>
          <p:cNvSpPr txBox="1">
            <a:spLocks noGrp="1"/>
          </p:cNvSpPr>
          <p:nvPr>
            <p:ph type="ctrTitle"/>
          </p:nvPr>
        </p:nvSpPr>
        <p:spPr>
          <a:xfrm>
            <a:off x="1071350" y="1499645"/>
            <a:ext cx="10065224" cy="286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subTitle" idx="1"/>
          </p:nvPr>
        </p:nvSpPr>
        <p:spPr>
          <a:xfrm>
            <a:off x="1071349" y="4645214"/>
            <a:ext cx="10098358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9" name="Google Shape;11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8"/>
          <p:cNvSpPr txBox="1">
            <a:spLocks noGrp="1"/>
          </p:cNvSpPr>
          <p:nvPr>
            <p:ph type="body" idx="2"/>
          </p:nvPr>
        </p:nvSpPr>
        <p:spPr>
          <a:xfrm>
            <a:off x="1071351" y="4945651"/>
            <a:ext cx="10098096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1" name="Google Shape;121;p38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22" name="Google Shape;122;p38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38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125" name="Google Shape;125;p38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040" y="4593727"/>
            <a:ext cx="2050083" cy="192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037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9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39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39"/>
          <p:cNvSpPr txBox="1">
            <a:spLocks noGrp="1"/>
          </p:cNvSpPr>
          <p:nvPr>
            <p:ph type="ctrTitle"/>
          </p:nvPr>
        </p:nvSpPr>
        <p:spPr>
          <a:xfrm>
            <a:off x="1071350" y="1499645"/>
            <a:ext cx="10065224" cy="286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ubTitle" idx="1"/>
          </p:nvPr>
        </p:nvSpPr>
        <p:spPr>
          <a:xfrm>
            <a:off x="1071349" y="4645214"/>
            <a:ext cx="10098358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4" name="Google Shape;1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9"/>
          <p:cNvSpPr txBox="1">
            <a:spLocks noGrp="1"/>
          </p:cNvSpPr>
          <p:nvPr>
            <p:ph type="body" idx="2"/>
          </p:nvPr>
        </p:nvSpPr>
        <p:spPr>
          <a:xfrm>
            <a:off x="1071351" y="4945651"/>
            <a:ext cx="10098096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6" name="Google Shape;136;p39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37" name="Google Shape;137;p39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" name="Google Shape;138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39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140" name="Google Shape;140;p39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" name="Google Shape;141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00" y="4639713"/>
            <a:ext cx="969978" cy="1856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812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0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0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40"/>
          <p:cNvSpPr txBox="1">
            <a:spLocks noGrp="1"/>
          </p:cNvSpPr>
          <p:nvPr>
            <p:ph type="ctrTitle"/>
          </p:nvPr>
        </p:nvSpPr>
        <p:spPr>
          <a:xfrm>
            <a:off x="1071350" y="1499645"/>
            <a:ext cx="10065224" cy="286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ubTitle" idx="1"/>
          </p:nvPr>
        </p:nvSpPr>
        <p:spPr>
          <a:xfrm>
            <a:off x="1071349" y="4645214"/>
            <a:ext cx="10098358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" name="Google Shape;14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0"/>
          <p:cNvSpPr txBox="1">
            <a:spLocks noGrp="1"/>
          </p:cNvSpPr>
          <p:nvPr>
            <p:ph type="body" idx="2"/>
          </p:nvPr>
        </p:nvSpPr>
        <p:spPr>
          <a:xfrm>
            <a:off x="1071351" y="4945651"/>
            <a:ext cx="10098096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51" name="Google Shape;151;p40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52" name="Google Shape;152;p40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0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155" name="Google Shape;155;p40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6" name="Google Shape;15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770" y="4278124"/>
            <a:ext cx="1540612" cy="2218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55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1"/>
          <p:cNvSpPr/>
          <p:nvPr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1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41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62" name="Google Shape;162;p41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" name="Google Shape;163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41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165" name="Google Shape;165;p41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7" name="Google Shape;167;p41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1"/>
          <p:cNvSpPr txBox="1">
            <a:spLocks noGrp="1"/>
          </p:cNvSpPr>
          <p:nvPr>
            <p:ph type="ctrTitle"/>
          </p:nvPr>
        </p:nvSpPr>
        <p:spPr>
          <a:xfrm>
            <a:off x="3897700" y="1523939"/>
            <a:ext cx="6944400" cy="284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ubTitle" idx="1"/>
          </p:nvPr>
        </p:nvSpPr>
        <p:spPr>
          <a:xfrm>
            <a:off x="3897699" y="4645214"/>
            <a:ext cx="6977533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0" name="Google Shape;17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 txBox="1">
            <a:spLocks noGrp="1"/>
          </p:cNvSpPr>
          <p:nvPr>
            <p:ph type="body" idx="2"/>
          </p:nvPr>
        </p:nvSpPr>
        <p:spPr>
          <a:xfrm>
            <a:off x="3897697" y="4945651"/>
            <a:ext cx="6977275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p41"/>
          <p:cNvPicPr preferRelativeResize="0"/>
          <p:nvPr/>
        </p:nvPicPr>
        <p:blipFill rotWithShape="1">
          <a:blip r:embed="rId4">
            <a:alphaModFix/>
          </a:blip>
          <a:srcRect l="27286" t="13136" r="7630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40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/>
          <p:nvPr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2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2"/>
          <p:cNvPicPr preferRelativeResize="0"/>
          <p:nvPr/>
        </p:nvPicPr>
        <p:blipFill rotWithShape="1">
          <a:blip r:embed="rId2">
            <a:alphaModFix/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42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78" name="Google Shape;178;p42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180;p42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181" name="Google Shape;181;p42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2" name="Google Shape;182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3" name="Google Shape;183;p42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42"/>
          <p:cNvSpPr txBox="1">
            <a:spLocks noGrp="1"/>
          </p:cNvSpPr>
          <p:nvPr>
            <p:ph type="ctrTitle"/>
          </p:nvPr>
        </p:nvSpPr>
        <p:spPr>
          <a:xfrm>
            <a:off x="3897700" y="1523939"/>
            <a:ext cx="6944400" cy="284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subTitle" idx="1"/>
          </p:nvPr>
        </p:nvSpPr>
        <p:spPr>
          <a:xfrm>
            <a:off x="3897699" y="4645214"/>
            <a:ext cx="6977533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6" name="Google Shape;18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2"/>
          <p:cNvSpPr txBox="1">
            <a:spLocks noGrp="1"/>
          </p:cNvSpPr>
          <p:nvPr>
            <p:ph type="body" idx="2"/>
          </p:nvPr>
        </p:nvSpPr>
        <p:spPr>
          <a:xfrm>
            <a:off x="3897697" y="4945651"/>
            <a:ext cx="6977275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618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/>
          <p:nvPr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3"/>
          <p:cNvSpPr/>
          <p:nvPr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43"/>
          <p:cNvGrpSpPr/>
          <p:nvPr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92" name="Google Shape;192;p43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3" name="Google Shape;193;p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43"/>
          <p:cNvGrpSpPr/>
          <p:nvPr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195" name="Google Shape;195;p43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6" name="Google Shape;196;p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7" name="Google Shape;197;p43"/>
          <p:cNvCxnSpPr/>
          <p:nvPr/>
        </p:nvCxnSpPr>
        <p:spPr>
          <a:xfrm>
            <a:off x="2194813" y="4831376"/>
            <a:ext cx="897463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43"/>
          <p:cNvSpPr txBox="1">
            <a:spLocks noGrp="1"/>
          </p:cNvSpPr>
          <p:nvPr>
            <p:ph type="ctrTitle"/>
          </p:nvPr>
        </p:nvSpPr>
        <p:spPr>
          <a:xfrm>
            <a:off x="1849706" y="1523939"/>
            <a:ext cx="8581250" cy="284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subTitle" idx="1"/>
          </p:nvPr>
        </p:nvSpPr>
        <p:spPr>
          <a:xfrm>
            <a:off x="1850819" y="4645214"/>
            <a:ext cx="8622192" cy="2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>
            <a:spLocks noGrp="1"/>
          </p:cNvSpPr>
          <p:nvPr>
            <p:ph type="body" idx="2"/>
          </p:nvPr>
        </p:nvSpPr>
        <p:spPr>
          <a:xfrm>
            <a:off x="1850808" y="4945651"/>
            <a:ext cx="8621874" cy="2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i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45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1075570" cy="521681"/>
            <a:chOff x="6512049" y="4897884"/>
            <a:chExt cx="887562" cy="521681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9" y="4897884"/>
              <a:ext cx="887562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930" b="1" i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RESEARCH</a:t>
              </a:r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 AND </a:t>
              </a:r>
            </a:p>
            <a:p>
              <a:pPr algn="ctr"/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INNOVATION</a:t>
              </a:r>
              <a:endParaRPr lang="en-GB" sz="930" b="1" i="1" dirty="0" err="1">
                <a:solidFill>
                  <a:schemeClr val="bg1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baseline="0" dirty="0">
                <a:solidFill>
                  <a:schemeClr val="tx2"/>
                </a:solidFill>
              </a:rPr>
              <a:t> EU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RESEARCH</a:t>
            </a:r>
            <a:r>
              <a:rPr lang="en-US" sz="3600" b="1" spc="-600" baseline="0" dirty="0">
                <a:solidFill>
                  <a:schemeClr val="bg1"/>
                </a:solidFill>
              </a:rPr>
              <a:t> </a:t>
            </a:r>
            <a:r>
              <a:rPr lang="en-US" sz="3600" b="1" spc="-800" baseline="0" dirty="0">
                <a:solidFill>
                  <a:schemeClr val="bg1"/>
                </a:solidFill>
              </a:rPr>
              <a:t>&amp;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 dirty="0">
                <a:solidFill>
                  <a:schemeClr val="tx2"/>
                </a:solidFill>
              </a:rPr>
              <a:t>PROGRAMME </a:t>
            </a:r>
            <a:r>
              <a:rPr lang="en-US" b="1" spc="60" baseline="0" dirty="0">
                <a:solidFill>
                  <a:schemeClr val="tx2"/>
                </a:solidFill>
              </a:rPr>
              <a:t>2021 – 27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7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pter Slide (2)">
  <p:cSld name="2_Chapter Slide (2)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0"/>
            <a:ext cx="121896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ctrTitle"/>
          </p:nvPr>
        </p:nvSpPr>
        <p:spPr>
          <a:xfrm>
            <a:off x="1077013" y="1852061"/>
            <a:ext cx="10156297" cy="17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" name="Google Shape;30;p26"/>
          <p:cNvCxnSpPr/>
          <p:nvPr/>
        </p:nvCxnSpPr>
        <p:spPr>
          <a:xfrm>
            <a:off x="1077013" y="1122363"/>
            <a:ext cx="10156296" cy="3446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98017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210327"/>
            <a:ext cx="10515600" cy="483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73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39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0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170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77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82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3852" y="6044693"/>
            <a:ext cx="1716200" cy="45171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8200" y="1210327"/>
            <a:ext cx="10515600" cy="48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599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982460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69662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 dirty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4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34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9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653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8229" y="388268"/>
            <a:ext cx="9920411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76352" y="1654803"/>
            <a:ext cx="11602288" cy="438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34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3852" y="6044693"/>
            <a:ext cx="1716200" cy="4517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935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6348" y="149225"/>
            <a:ext cx="881010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820" y="1307806"/>
            <a:ext cx="11417298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5230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8137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24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5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933CE8-8F1E-08DA-4407-950546B1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D6C6-B1BE-4B52-8A75-97920725AA88}" type="datetimeFigureOut">
              <a:rPr lang="it-IT"/>
              <a:pPr>
                <a:defRPr/>
              </a:pPr>
              <a:t>18/05/2025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CC8126-205D-514C-23AF-2D4D8704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94078-68FE-9B59-C03C-C86CD6AF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86A1-194C-495D-9EBD-2C0277F617E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1134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8E1F59-C4F9-4368-90A6-15422B2C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DC0702-C161-4973-95BD-5B0D68EE02D6}" type="datetimeFigureOut">
              <a:rPr lang="it-IT"/>
              <a:pPr>
                <a:defRPr/>
              </a:pPr>
              <a:t>18/05/2025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94C818-824E-4E17-B8CB-0D6E88C9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B95493-29ED-4CAA-9756-D3DD98AC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BE4CF9-3C9A-4C49-845A-4613A66F1DC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101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30"/>
          <p:cNvCxnSpPr/>
          <p:nvPr/>
        </p:nvCxnSpPr>
        <p:spPr>
          <a:xfrm>
            <a:off x="1905580" y="5205607"/>
            <a:ext cx="98602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30"/>
          <p:cNvCxnSpPr/>
          <p:nvPr/>
        </p:nvCxnSpPr>
        <p:spPr>
          <a:xfrm>
            <a:off x="1885951" y="876300"/>
            <a:ext cx="986027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1374" y="1304763"/>
            <a:ext cx="1276929" cy="10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 descr="LOGO CE-EN-quadri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3872" y="942576"/>
            <a:ext cx="2304256" cy="16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0"/>
          <p:cNvSpPr txBox="1"/>
          <p:nvPr/>
        </p:nvSpPr>
        <p:spPr>
          <a:xfrm>
            <a:off x="2477697" y="5863656"/>
            <a:ext cx="8318374" cy="54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de-AT" sz="7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European Union 2021</a:t>
            </a:r>
            <a:endParaRPr/>
          </a:p>
          <a:p>
            <a:pPr marL="0" marR="0" lvl="0" indent="0" algn="just" rtl="0">
              <a:spcBef>
                <a:spcPts val="12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de-AT"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de-AT" sz="6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 4.0</a:t>
            </a:r>
            <a:r>
              <a:rPr lang="de-AT" sz="6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de-AT"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br>
              <a:rPr lang="de-AT"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credits:</a:t>
            </a: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ivector #249868181, #251163013, #273480523, #241215668, #245719946, #251163053, #252508849, #241215668,  #244690530, #222596698, #235536634, #263530636, #66009682, #273480523, #362422833; © petovarga #366009967; © shooarts # 121467308, 2020. Source: Stock.Adobe.com. Icons © Flaticon – all rights reserved.</a:t>
            </a:r>
            <a:endParaRPr/>
          </a:p>
        </p:txBody>
      </p:sp>
      <p:pic>
        <p:nvPicPr>
          <p:cNvPr id="52" name="Google Shape;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929" y="5994432"/>
            <a:ext cx="900000" cy="314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65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hapter Slide (2)">
  <p:cSld name="3_Chapter Slide (2)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1523"/>
            <a:ext cx="12189629" cy="68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1"/>
          <p:cNvSpPr txBox="1">
            <a:spLocks noGrp="1"/>
          </p:cNvSpPr>
          <p:nvPr>
            <p:ph type="ctrTitle"/>
          </p:nvPr>
        </p:nvSpPr>
        <p:spPr>
          <a:xfrm>
            <a:off x="1077013" y="1852061"/>
            <a:ext cx="10156297" cy="17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58" name="Google Shape;58;p31"/>
          <p:cNvCxnSpPr/>
          <p:nvPr/>
        </p:nvCxnSpPr>
        <p:spPr>
          <a:xfrm>
            <a:off x="1077013" y="1122363"/>
            <a:ext cx="10156296" cy="3446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8261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(2)">
  <p:cSld name="Chapter Slide (2)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>
            <a:spLocks noGrp="1"/>
          </p:cNvSpPr>
          <p:nvPr>
            <p:ph type="ctrTitle"/>
          </p:nvPr>
        </p:nvSpPr>
        <p:spPr>
          <a:xfrm>
            <a:off x="1077013" y="1852061"/>
            <a:ext cx="10156297" cy="17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4" name="Google Shape;64;p32"/>
          <p:cNvCxnSpPr/>
          <p:nvPr/>
        </p:nvCxnSpPr>
        <p:spPr>
          <a:xfrm>
            <a:off x="1077013" y="1122363"/>
            <a:ext cx="10156296" cy="3446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717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hapter Slide (2)">
  <p:cSld name="4_Chapter Slide (2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0"/>
            <a:ext cx="121896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3"/>
          <p:cNvSpPr txBox="1">
            <a:spLocks noGrp="1"/>
          </p:cNvSpPr>
          <p:nvPr>
            <p:ph type="ctrTitle"/>
          </p:nvPr>
        </p:nvSpPr>
        <p:spPr>
          <a:xfrm>
            <a:off x="1077013" y="1852061"/>
            <a:ext cx="10156297" cy="17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0" name="Google Shape;70;p33"/>
          <p:cNvCxnSpPr/>
          <p:nvPr/>
        </p:nvCxnSpPr>
        <p:spPr>
          <a:xfrm>
            <a:off x="1077013" y="1122363"/>
            <a:ext cx="10156296" cy="3446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9238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hapter Slide (2)">
  <p:cSld name="5_Chapter Slide (2)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4"/>
          <p:cNvSpPr txBox="1">
            <a:spLocks noGrp="1"/>
          </p:cNvSpPr>
          <p:nvPr>
            <p:ph type="ctrTitle"/>
          </p:nvPr>
        </p:nvSpPr>
        <p:spPr>
          <a:xfrm>
            <a:off x="1077013" y="1852061"/>
            <a:ext cx="10156297" cy="17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6" name="Google Shape;76;p34"/>
          <p:cNvCxnSpPr/>
          <p:nvPr/>
        </p:nvCxnSpPr>
        <p:spPr>
          <a:xfrm>
            <a:off x="1077013" y="1122363"/>
            <a:ext cx="8190973" cy="2779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8096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147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ec.europa.eu/info/funding-tenders/opportunities/portal/screen/how-to-participate/reference-documents;programCode=HORIZON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077013" y="1852061"/>
            <a:ext cx="10156297" cy="174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de-AT" dirty="0"/>
              <a:t>Short </a:t>
            </a:r>
            <a:r>
              <a:rPr lang="de-AT" dirty="0" err="1"/>
              <a:t>overview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Horizon Europe </a:t>
            </a:r>
            <a:br>
              <a:rPr lang="de-AT" dirty="0"/>
            </a:br>
            <a:r>
              <a:rPr lang="de-AT" dirty="0"/>
              <a:t>Work Programme 2025</a:t>
            </a:r>
            <a:br>
              <a:rPr lang="de-AT" dirty="0"/>
            </a:br>
            <a:endParaRPr dirty="0"/>
          </a:p>
        </p:txBody>
      </p:sp>
      <p:sp>
        <p:nvSpPr>
          <p:cNvPr id="212" name="Google Shape;212;p2"/>
          <p:cNvSpPr txBox="1"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AT"/>
              <a:t>PROPOSAL WRITING CAMP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 txBox="1">
            <a:spLocks noGrp="1"/>
          </p:cNvSpPr>
          <p:nvPr>
            <p:ph type="body" idx="1"/>
          </p:nvPr>
        </p:nvSpPr>
        <p:spPr>
          <a:xfrm>
            <a:off x="938683" y="356217"/>
            <a:ext cx="10515600" cy="483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sp>
        <p:nvSpPr>
          <p:cNvPr id="272" name="Google Shape;272;p7"/>
          <p:cNvSpPr txBox="1"/>
          <p:nvPr/>
        </p:nvSpPr>
        <p:spPr>
          <a:xfrm>
            <a:off x="3309461" y="356217"/>
            <a:ext cx="56436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000"/>
              <a:buFont typeface="Arial"/>
              <a:buNone/>
              <a:tabLst/>
              <a:defRPr/>
            </a:pPr>
            <a:r>
              <a:rPr kumimoji="0" lang="de-AT" sz="20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HORIZON EUROPE – SHORT OVERVIEW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050774" y="829433"/>
            <a:ext cx="8299027" cy="4918224"/>
          </a:xfrm>
          <a:prstGeom prst="rect">
            <a:avLst/>
          </a:prstGeom>
          <a:gradFill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  <a:gs pos="100000">
                <a:srgbClr val="B0D10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2901243" y="988249"/>
            <a:ext cx="67996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AT" sz="1400" b="1" i="0" u="none" strike="noStrike" kern="0" cap="none" spc="0" normalizeH="0" baseline="0" noProof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SPECIFIC PROGRAMME</a:t>
            </a:r>
            <a:r>
              <a:rPr kumimoji="0" lang="de-AT" sz="14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AT" sz="1400" b="1" i="0" u="none" strike="noStrike" kern="0" cap="none" spc="0" normalizeH="0" baseline="0" noProof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IMPLEMENTING HORIZON EUROPE &amp; EIT</a:t>
            </a:r>
            <a:r>
              <a:rPr kumimoji="0" lang="de-AT" sz="1400" b="1" i="0" u="none" strike="noStrike" kern="0" cap="none" spc="0" normalizeH="0" baseline="30000" noProof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AT" sz="1200" b="0" i="1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Exclusive focus on civil applications</a:t>
            </a:r>
            <a:r>
              <a:rPr kumimoji="0" lang="de-AT" sz="1200" b="0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2128513" y="4728433"/>
            <a:ext cx="82263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AT" sz="11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WIDENING PARTICIPATION AND STRENGTHENING THE EUROPEAN</a:t>
            </a:r>
            <a:r>
              <a:rPr kumimoji="0" lang="de-AT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AT" sz="11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RESEARCH AREA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5910207" y="5023473"/>
            <a:ext cx="3986700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100"/>
              <a:buFont typeface="Arial"/>
              <a:buNone/>
              <a:tabLst/>
              <a:defRPr/>
            </a:pPr>
            <a:r>
              <a:rPr kumimoji="0" lang="de-AT" sz="11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Reforming &amp; Enhancing the European R&amp;I system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2309478" y="5017058"/>
            <a:ext cx="3677053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100"/>
              <a:buFont typeface="Arial"/>
              <a:buNone/>
              <a:tabLst/>
              <a:defRPr/>
            </a:pPr>
            <a:r>
              <a:rPr kumimoji="0" lang="de-AT" sz="11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Widening participation &amp; spreading excellence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7"/>
          <p:cNvCxnSpPr/>
          <p:nvPr/>
        </p:nvCxnSpPr>
        <p:spPr>
          <a:xfrm>
            <a:off x="7332194" y="2336491"/>
            <a:ext cx="0" cy="2143637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7"/>
          <p:cNvCxnSpPr/>
          <p:nvPr/>
        </p:nvCxnSpPr>
        <p:spPr>
          <a:xfrm>
            <a:off x="4582919" y="2322621"/>
            <a:ext cx="0" cy="2143637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"/>
          <p:cNvCxnSpPr/>
          <p:nvPr/>
        </p:nvCxnSpPr>
        <p:spPr>
          <a:xfrm>
            <a:off x="2128512" y="4585323"/>
            <a:ext cx="832438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1" name="Google Shape;281;p7"/>
          <p:cNvGrpSpPr/>
          <p:nvPr/>
        </p:nvGrpSpPr>
        <p:grpSpPr>
          <a:xfrm>
            <a:off x="2309478" y="1540615"/>
            <a:ext cx="2344915" cy="1975669"/>
            <a:chOff x="2417533" y="1928084"/>
            <a:chExt cx="2180988" cy="1837254"/>
          </a:xfrm>
        </p:grpSpPr>
        <p:sp>
          <p:nvSpPr>
            <p:cNvPr id="282" name="Google Shape;282;p7"/>
            <p:cNvSpPr txBox="1"/>
            <p:nvPr/>
          </p:nvSpPr>
          <p:spPr>
            <a:xfrm>
              <a:off x="2906521" y="1928084"/>
              <a:ext cx="1692000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Pillar 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EXCELLENT SCIENCE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 txBox="1"/>
            <p:nvPr/>
          </p:nvSpPr>
          <p:spPr>
            <a:xfrm>
              <a:off x="2417533" y="2723959"/>
              <a:ext cx="2088000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European Research Council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 txBox="1"/>
            <p:nvPr/>
          </p:nvSpPr>
          <p:spPr>
            <a:xfrm>
              <a:off x="2417533" y="3109945"/>
              <a:ext cx="2088000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Marie Skłodowska-Curie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 txBox="1"/>
            <p:nvPr/>
          </p:nvSpPr>
          <p:spPr>
            <a:xfrm>
              <a:off x="2417533" y="3503728"/>
              <a:ext cx="2088000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Research Infrastructures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86" name="Google Shape;28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35011" y="2006928"/>
              <a:ext cx="477305" cy="477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7" name="Google Shape;287;p7"/>
          <p:cNvGrpSpPr/>
          <p:nvPr/>
        </p:nvGrpSpPr>
        <p:grpSpPr>
          <a:xfrm>
            <a:off x="7530207" y="1540616"/>
            <a:ext cx="2334715" cy="2549609"/>
            <a:chOff x="7638261" y="1928084"/>
            <a:chExt cx="2171501" cy="2370983"/>
          </a:xfrm>
        </p:grpSpPr>
        <p:sp>
          <p:nvSpPr>
            <p:cNvPr id="288" name="Google Shape;288;p7"/>
            <p:cNvSpPr txBox="1"/>
            <p:nvPr/>
          </p:nvSpPr>
          <p:spPr>
            <a:xfrm>
              <a:off x="8117762" y="1928084"/>
              <a:ext cx="1692000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Pillar III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INNOVATIVE</a:t>
              </a:r>
              <a:r>
                <a:rPr kumimoji="0" lang="de-AT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EUROPE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7638261" y="2742919"/>
              <a:ext cx="2088000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European Innovation Council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 txBox="1"/>
            <p:nvPr/>
          </p:nvSpPr>
          <p:spPr>
            <a:xfrm>
              <a:off x="7638261" y="3308035"/>
              <a:ext cx="2088000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European Innovation Ecosystems</a:t>
              </a:r>
              <a:endParaRPr kumimoji="0" sz="11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 txBox="1"/>
            <p:nvPr/>
          </p:nvSpPr>
          <p:spPr>
            <a:xfrm>
              <a:off x="7638261" y="3868180"/>
              <a:ext cx="2088000" cy="43088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European Institute of Innovation &amp; Technology*</a:t>
              </a:r>
              <a:endParaRPr kumimoji="0" sz="11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" name="Google Shape;29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51126" y="2006928"/>
              <a:ext cx="526806" cy="5268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7"/>
          <p:cNvGrpSpPr/>
          <p:nvPr/>
        </p:nvGrpSpPr>
        <p:grpSpPr>
          <a:xfrm>
            <a:off x="4745245" y="1540616"/>
            <a:ext cx="2682212" cy="2999472"/>
            <a:chOff x="4853299" y="1928084"/>
            <a:chExt cx="2494706" cy="2789329"/>
          </a:xfrm>
        </p:grpSpPr>
        <p:sp>
          <p:nvSpPr>
            <p:cNvPr id="294" name="Google Shape;294;p7"/>
            <p:cNvSpPr txBox="1"/>
            <p:nvPr/>
          </p:nvSpPr>
          <p:spPr>
            <a:xfrm>
              <a:off x="5412179" y="1928084"/>
              <a:ext cx="1935826" cy="78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93168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Pillar II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GLOBAL CHALLENGES &amp; EUROPEAN INDUSTRIAL COMPETITIVENESS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5130299" y="2723959"/>
              <a:ext cx="2160173" cy="16158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Char char="•"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Health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Char char="•"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Culture, Creativity &amp; Inclusive Society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Char char="•"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Civil Security for Society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Char char="•"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Digital, Industry &amp; Space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Char char="•"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Climate, Energy &amp; Mobility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Char char="•"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Food, Bioeconomy, Natural Resources, Agriculture &amp; Environment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 txBox="1"/>
            <p:nvPr/>
          </p:nvSpPr>
          <p:spPr>
            <a:xfrm rot="-5400000">
              <a:off x="4413500" y="3163758"/>
              <a:ext cx="1156597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de-AT" sz="12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Clusters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 txBox="1"/>
            <p:nvPr/>
          </p:nvSpPr>
          <p:spPr>
            <a:xfrm>
              <a:off x="5130297" y="4455803"/>
              <a:ext cx="2160175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4EA2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AT" sz="1100" b="1" i="0" u="none" strike="noStrike" kern="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Joint Research Centre</a:t>
              </a:r>
              <a:endParaRPr kumimoji="0" sz="11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8" name="Google Shape;298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66761" y="2037924"/>
              <a:ext cx="487121" cy="4874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"/>
          <p:cNvSpPr txBox="1"/>
          <p:nvPr/>
        </p:nvSpPr>
        <p:spPr>
          <a:xfrm>
            <a:off x="5919262" y="2367446"/>
            <a:ext cx="5388044" cy="98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r>
              <a:rPr kumimoji="0" lang="de-AT" sz="2400" b="1" i="0" u="none" strike="noStrike" kern="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Political agreement December 2020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None/>
              <a:tabLst/>
              <a:defRPr/>
            </a:pPr>
            <a:r>
              <a:rPr kumimoji="0" lang="de-AT" sz="1800" b="1" i="1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€ billion in current prices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5" name="Google Shape;335;p11"/>
          <p:cNvGrpSpPr/>
          <p:nvPr/>
        </p:nvGrpSpPr>
        <p:grpSpPr>
          <a:xfrm>
            <a:off x="-148528" y="2367446"/>
            <a:ext cx="11340000" cy="3907751"/>
            <a:chOff x="-116444" y="2003430"/>
            <a:chExt cx="11340000" cy="3907751"/>
          </a:xfrm>
        </p:grpSpPr>
        <p:graphicFrame>
          <p:nvGraphicFramePr>
            <p:cNvPr id="336" name="Google Shape;336;p11"/>
            <p:cNvGraphicFramePr/>
            <p:nvPr/>
          </p:nvGraphicFramePr>
          <p:xfrm>
            <a:off x="-116444" y="2003430"/>
            <a:ext cx="11340000" cy="3907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7" name="Google Shape;337;p11"/>
            <p:cNvSpPr/>
            <p:nvPr/>
          </p:nvSpPr>
          <p:spPr>
            <a:xfrm>
              <a:off x="2632006" y="2868093"/>
              <a:ext cx="2178424" cy="21784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11"/>
          <p:cNvSpPr txBox="1"/>
          <p:nvPr/>
        </p:nvSpPr>
        <p:spPr>
          <a:xfrm>
            <a:off x="838200" y="467999"/>
            <a:ext cx="10515600" cy="139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3600"/>
              <a:buFont typeface="Arial"/>
              <a:buNone/>
              <a:tabLst/>
              <a:defRPr/>
            </a:pPr>
            <a:r>
              <a:rPr kumimoji="0" lang="de-AT" sz="3600" b="1" i="0" u="none" strike="noStrike" kern="0" cap="none" spc="0" normalizeH="0" baseline="0" noProof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Horizon Europe Budget: €95.5 billion (2021-2027)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None/>
              <a:tabLst/>
              <a:defRPr/>
            </a:pPr>
            <a:r>
              <a:rPr kumimoji="0" lang="de-AT" sz="24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(including €5.4 billion from NGEU – Next Generation Europe – programme of EU for Recovery from COVID-19 crisis)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3600"/>
              <a:buFont typeface="Arial"/>
              <a:buNone/>
              <a:tabLst/>
              <a:defRPr/>
            </a:pP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2DC3-7335-093A-18A3-1ECDCCDC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 Europe (2021-27) Work </a:t>
            </a:r>
            <a:r>
              <a:rPr lang="en-US" dirty="0" err="1"/>
              <a:t>Programmes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F7C61-45E2-837D-2F44-312BFD7A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10" y="1035912"/>
            <a:ext cx="7011175" cy="5465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DAD60-E47D-CC24-4566-CB9AD60FF05A}"/>
              </a:ext>
            </a:extLst>
          </p:cNvPr>
          <p:cNvSpPr txBox="1"/>
          <p:nvPr/>
        </p:nvSpPr>
        <p:spPr>
          <a:xfrm>
            <a:off x="8545286" y="1208310"/>
            <a:ext cx="349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Work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Programmes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= series of pdf documents with: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General considerations, aims;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Calls;</a:t>
            </a:r>
          </a:p>
          <a:p>
            <a:pPr marL="285750" indent="-285750">
              <a:buFontTx/>
              <a:buChar char="-"/>
            </a:pPr>
            <a:r>
              <a:rPr lang="en-US" dirty="0"/>
              <a:t>Budgets; </a:t>
            </a:r>
          </a:p>
          <a:p>
            <a:pPr marL="285750" indent="-285750">
              <a:buFontTx/>
              <a:buChar char="-"/>
            </a:pPr>
            <a:r>
              <a:rPr lang="en-US" dirty="0"/>
              <a:t>Deadlines;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Calls and topics descriptions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WP 2021-22</a:t>
            </a:r>
          </a:p>
          <a:p>
            <a:r>
              <a:rPr lang="en-US" dirty="0"/>
              <a:t>WP 2023-24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WP 2025 (published 14/5/2025)</a:t>
            </a:r>
          </a:p>
          <a:p>
            <a:r>
              <a:rPr lang="en-US" dirty="0"/>
              <a:t>Next: WP 2026-27 </a:t>
            </a:r>
          </a:p>
          <a:p>
            <a:r>
              <a:rPr lang="en-US" dirty="0"/>
              <a:t>(due: end 2025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660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1D6A0C-2E51-141C-7235-F049DD9D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486" y="0"/>
            <a:ext cx="6781943" cy="63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273D94F-15F9-406F-A0FB-988FEC94234C}"/>
              </a:ext>
            </a:extLst>
          </p:cNvPr>
          <p:cNvSpPr txBox="1">
            <a:spLocks/>
          </p:cNvSpPr>
          <p:nvPr/>
        </p:nvSpPr>
        <p:spPr>
          <a:xfrm>
            <a:off x="1828875" y="196833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International cooperation in Horizon Europe Work Programme 2021-2022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716154" y="1876721"/>
            <a:ext cx="7974135" cy="39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39E0C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39E0C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Overview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scheduled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call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(s)  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39E0C"/>
              </a:buClr>
              <a:buSzTx/>
              <a:buFontTx/>
              <a:buChar char="•"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Description of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topics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F39E0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39E0C"/>
              </a:buClr>
              <a:buSzTx/>
              <a:buFontTx/>
              <a:buChar char="•"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Call Key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39E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61950" marR="0" lvl="2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deadline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1950" marR="0" lvl="2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Action (RIA, CSA, IA,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etc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61950" marR="0" lvl="2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indicative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budget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per Topic/Call</a:t>
            </a:r>
          </a:p>
          <a:p>
            <a:pPr marL="361950" marR="0" lvl="2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-stage/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-stage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procedure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1950" marR="0" lvl="2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indicative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signing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39E0C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Budget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4D4D4D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716154" y="538307"/>
            <a:ext cx="8676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D3E8F9">
                  <a:lumMod val="50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D3E8F9">
                  <a:lumMod val="50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D3E8F9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information do thematic 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D3E8F9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work programmes provide?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541ACF-54AD-F948-8603-332E92BA2154}"/>
              </a:ext>
            </a:extLst>
          </p:cNvPr>
          <p:cNvSpPr/>
          <p:nvPr/>
        </p:nvSpPr>
        <p:spPr>
          <a:xfrm>
            <a:off x="420620" y="6035353"/>
            <a:ext cx="8113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https://ec.europa.eu/info/funding-tenders/opportunities/portal/screen/how-to-participate/reference-documents;programCode=HORIZON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68" y="1539963"/>
            <a:ext cx="2906853" cy="34201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341" y="114953"/>
            <a:ext cx="3396974" cy="63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E75F-F4E7-B766-31C5-D24CC7EE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1007"/>
            <a:ext cx="10972800" cy="93662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sum up…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6F60B-CFCE-A6DB-689B-26C38C59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5895"/>
            <a:ext cx="11266714" cy="3633788"/>
          </a:xfrm>
        </p:spPr>
        <p:txBody>
          <a:bodyPr/>
          <a:lstStyle/>
          <a:p>
            <a:r>
              <a:rPr lang="en-US" b="1" dirty="0"/>
              <a:t>All projects </a:t>
            </a:r>
            <a:r>
              <a:rPr lang="en-US" dirty="0"/>
              <a:t>to be funded by Horizon Europe, address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Call</a:t>
            </a:r>
            <a:r>
              <a:rPr lang="en-US" dirty="0"/>
              <a:t> to be found in a (current) Work </a:t>
            </a:r>
            <a:r>
              <a:rPr lang="en-US" dirty="0" err="1"/>
              <a:t>Programme</a:t>
            </a:r>
            <a:r>
              <a:rPr lang="en-US" dirty="0"/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you need to find a suitable for you Call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r>
              <a:rPr lang="en-US" dirty="0"/>
              <a:t>A Call can include several Topics</a:t>
            </a:r>
          </a:p>
          <a:p>
            <a:r>
              <a:rPr lang="en-US" dirty="0"/>
              <a:t>The Calls/Topics in the Work </a:t>
            </a:r>
            <a:r>
              <a:rPr lang="en-US" dirty="0" err="1"/>
              <a:t>Programme</a:t>
            </a:r>
            <a:r>
              <a:rPr lang="en-US" dirty="0"/>
              <a:t> have an ID, a title, a budget, a deadline, the way of submission (single/two-stage) and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description</a:t>
            </a:r>
            <a:endParaRPr lang="en-US" dirty="0"/>
          </a:p>
          <a:p>
            <a:r>
              <a:rPr lang="en-US" dirty="0"/>
              <a:t>The description states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Expected Outcomes </a:t>
            </a:r>
            <a:r>
              <a:rPr lang="en-US" dirty="0"/>
              <a:t>(what will happen/will be achieved </a:t>
            </a:r>
            <a:r>
              <a:rPr lang="en-US" b="1" dirty="0"/>
              <a:t>AFTER</a:t>
            </a:r>
            <a:r>
              <a:rPr lang="en-US" dirty="0"/>
              <a:t> the successful implementation of the project and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Scope</a:t>
            </a:r>
            <a:r>
              <a:rPr lang="en-US" dirty="0"/>
              <a:t> (what activities/research work should be implemented </a:t>
            </a:r>
            <a:r>
              <a:rPr lang="en-US" b="1" dirty="0"/>
              <a:t>DURING</a:t>
            </a:r>
            <a:r>
              <a:rPr lang="en-US" dirty="0"/>
              <a:t> the projects lifetime</a:t>
            </a:r>
          </a:p>
          <a:p>
            <a:r>
              <a:rPr lang="en-US" dirty="0"/>
              <a:t>All Calls/Topics are </a:t>
            </a:r>
            <a:r>
              <a:rPr lang="en-US" u="sng" dirty="0"/>
              <a:t>also</a:t>
            </a:r>
            <a:r>
              <a:rPr lang="en-US" dirty="0"/>
              <a:t> </a:t>
            </a:r>
            <a:r>
              <a:rPr lang="en-US" b="1" dirty="0"/>
              <a:t>uploaded in the Funding &amp; Tenders Portal </a:t>
            </a:r>
            <a:r>
              <a:rPr lang="en-US" dirty="0"/>
              <a:t>of the EC</a:t>
            </a:r>
          </a:p>
          <a:p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55759-F916-0CFF-CFAE-A242D840B3CF}"/>
              </a:ext>
            </a:extLst>
          </p:cNvPr>
          <p:cNvSpPr txBox="1"/>
          <p:nvPr/>
        </p:nvSpPr>
        <p:spPr>
          <a:xfrm>
            <a:off x="2667000" y="794657"/>
            <a:ext cx="905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27520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444</Words>
  <Application>Microsoft Office PowerPoint</Application>
  <PresentationFormat>Widescreen</PresentationFormat>
  <Paragraphs>74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1_Office Theme</vt:lpstr>
      <vt:lpstr>2_Office Theme</vt:lpstr>
      <vt:lpstr>PowerPoint Presentation</vt:lpstr>
      <vt:lpstr>Short overview of the Horizon Europe  Work Programme 2025 </vt:lpstr>
      <vt:lpstr>PowerPoint Presentation</vt:lpstr>
      <vt:lpstr>PowerPoint Presentation</vt:lpstr>
      <vt:lpstr>Horizon Europe (2021-27) Work Programmes</vt:lpstr>
      <vt:lpstr>PowerPoint Presentation</vt:lpstr>
      <vt:lpstr>PowerPoint Presentation</vt:lpstr>
      <vt:lpstr>To sum up…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Bonas</dc:creator>
  <cp:lastModifiedBy>George Bonas</cp:lastModifiedBy>
  <cp:revision>2</cp:revision>
  <dcterms:created xsi:type="dcterms:W3CDTF">2025-05-18T19:31:23Z</dcterms:created>
  <dcterms:modified xsi:type="dcterms:W3CDTF">2025-05-18T20:29:20Z</dcterms:modified>
</cp:coreProperties>
</file>